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image/jpeg" Extension="jpeg"/>
  <Default ContentType="application/vnd.openxmlformats-package.relationships+xml" Extension="rels"/>
  <Override ContentType="application/vnd.openxmlformats-officedocument.presentationml.tableStyles+xml" PartName="/ppt/tableStyles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6858000" cx="12192000"/>
  <p:notesSz cx="6858000" cy="9144000"/>
  <p:defaultTextStyle>
    <a:defPPr lvl="0">
      <a:defRPr lang="en-US"/>
    </a:defPPr>
    <a:lvl1pPr defTabSz="4572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4572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4572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4572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4572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4572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4572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4572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4572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1.xml><?xml version="1.0" encoding="utf-8"?>
<a:tblStyleLst xmlns:a="http://schemas.openxmlformats.org/drawingml/2006/main" xmlns:r="http://schemas.openxmlformats.org/officeDocument/2006/relationships" def="{213BA0A3-16C6-4029-AF18-43CB37725283}">
  <a:tblStyle styleId="{213BA0A3-16C6-4029-AF18-43CB37725283}" styleName="Table_0">
    <a:wholeTbl>
      <a:tcTxStyle b="off" i="off">
        <a:font>
          <a:latin typeface="Century Gothic"/>
          <a:ea typeface="Century Gothic"/>
          <a:cs typeface="Century Gothic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1F7E7"/>
          </a:solidFill>
        </a:fill>
      </a:tcStyle>
    </a:wholeTbl>
    <a:band1H>
      <a:tcTxStyle/>
      <a:tcStyle>
        <a:fill>
          <a:solidFill>
            <a:srgbClr val="E2EFCC"/>
          </a:solidFill>
        </a:fill>
      </a:tcStyle>
    </a:band1H>
    <a:band2H>
      <a:tcTxStyle/>
    </a:band2H>
    <a:band1V>
      <a:tcTxStyle/>
      <a:tcStyle>
        <a:fill>
          <a:solidFill>
            <a:srgbClr val="E2EFCC"/>
          </a:solidFill>
        </a:fill>
      </a:tcStyle>
    </a:band1V>
    <a:band2V>
      <a:tcTxStyle/>
    </a:band2V>
    <a:la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entury Gothic"/>
          <a:ea typeface="Century Gothic"/>
          <a:cs typeface="Century Gothic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cmpd="sng" w="12700">
              <a:solidFill>
                <a:schemeClr val="lt1"/>
              </a:solidFill>
            </a:ln>
          </a:left>
          <a:right>
            <a:ln cmpd="sng" w="12700">
              <a:solidFill>
                <a:schemeClr val="lt1"/>
              </a:solidFill>
            </a:ln>
          </a:right>
          <a:top>
            <a:ln cmpd="sng" w="12700">
              <a:solidFill>
                <a:schemeClr val="lt1"/>
              </a:solidFill>
            </a:ln>
          </a:top>
          <a:bottom>
            <a:ln cmpd="sng" w="12700">
              <a:solidFill>
                <a:schemeClr val="lt1"/>
              </a:solidFill>
            </a:ln>
          </a:bottom>
          <a:insideH>
            <a:ln cmpd="sng" w="12700">
              <a:solidFill>
                <a:schemeClr val="lt1"/>
              </a:solidFill>
            </a:ln>
          </a:insideH>
          <a:insideV>
            <a:ln cmpd="sng"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cmpd="sng"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cmpd="sng"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1.xml"/><Relationship Id="rId3" Type="http://schemas.openxmlformats.org/officeDocument/2006/relationships/tableStyles" Target="tableStyles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25" Type="http://schemas.openxmlformats.org/officeDocument/2006/relationships/slide" Target="slides/slide2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34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042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712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8080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183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3758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4911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2158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766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337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334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429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183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860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413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936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313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18" Type="http://schemas.openxmlformats.org/officeDocument/2006/relationships/theme" Target="../theme/theme1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slideLayout" Target="../slideLayouts/slideLayout17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19" Type="http://schemas.openxmlformats.org/officeDocument/2006/relationships/image" Target="../media/image1.jpeg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00682AF1-FBC9-40DA-AF51-FAC0839F3613}" type="datetimeFigureOut">
              <a:rPr lang="en-US" smtClean="0"/>
              <a:t>12/10/2024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86C5855C-FCEC-4BC0-8182-A1BEDF6A4A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95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5" r:id="rId1"/>
    <p:sldLayoutId id="2147483906" r:id="rId2"/>
    <p:sldLayoutId id="2147483907" r:id="rId3"/>
    <p:sldLayoutId id="2147483908" r:id="rId4"/>
    <p:sldLayoutId id="2147483909" r:id="rId5"/>
    <p:sldLayoutId id="2147483910" r:id="rId6"/>
    <p:sldLayoutId id="2147483911" r:id="rId7"/>
    <p:sldLayoutId id="2147483912" r:id="rId8"/>
    <p:sldLayoutId id="2147483913" r:id="rId9"/>
    <p:sldLayoutId id="2147483914" r:id="rId10"/>
    <p:sldLayoutId id="2147483915" r:id="rId11"/>
    <p:sldLayoutId id="2147483916" r:id="rId12"/>
    <p:sldLayoutId id="2147483917" r:id="rId13"/>
    <p:sldLayoutId id="2147483918" r:id="rId14"/>
    <p:sldLayoutId id="2147483919" r:id="rId15"/>
    <p:sldLayoutId id="2147483920" r:id="rId16"/>
    <p:sldLayoutId id="214748392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 /><Relationship Id="rId1" Type="http://schemas.openxmlformats.org/officeDocument/2006/relationships/slideLayout" Target="../slideLayouts/slideLayout1.xml" 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 /><Relationship Id="rId2" Type="http://schemas.openxmlformats.org/officeDocument/2006/relationships/image" Target="../media/image9.jpg" /><Relationship Id="rId1" Type="http://schemas.openxmlformats.org/officeDocument/2006/relationships/slideLayout" Target="../slideLayouts/slideLayout4.xml" 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 /><Relationship Id="rId2" Type="http://schemas.openxmlformats.org/officeDocument/2006/relationships/image" Target="../media/image11.jpg" /><Relationship Id="rId1" Type="http://schemas.openxmlformats.org/officeDocument/2006/relationships/slideLayout" Target="../slideLayouts/slideLayout4.xml" 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 /><Relationship Id="rId2" Type="http://schemas.openxmlformats.org/officeDocument/2006/relationships/image" Target="../media/image13.jpg" /><Relationship Id="rId1" Type="http://schemas.openxmlformats.org/officeDocument/2006/relationships/slideLayout" Target="../slideLayouts/slideLayout4.xml" 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 /><Relationship Id="rId1" Type="http://schemas.openxmlformats.org/officeDocument/2006/relationships/slideLayout" Target="../slideLayouts/slideLayout2.xml" 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 /><Relationship Id="rId1" Type="http://schemas.openxmlformats.org/officeDocument/2006/relationships/slideLayout" Target="../slideLayouts/slideLayout2.xml" 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 /><Relationship Id="rId2" Type="http://schemas.openxmlformats.org/officeDocument/2006/relationships/image" Target="../media/image17.png" /><Relationship Id="rId1" Type="http://schemas.openxmlformats.org/officeDocument/2006/relationships/slideLayout" Target="../slideLayouts/slideLayout4.xml" 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 /><Relationship Id="rId1" Type="http://schemas.openxmlformats.org/officeDocument/2006/relationships/slideLayout" Target="../slideLayouts/slideLayout7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Layout" Target="../slideLayouts/slideLayout2.xml" 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 /><Relationship Id="rId2" Type="http://schemas.openxmlformats.org/officeDocument/2006/relationships/image" Target="../media/image5.jpg" /><Relationship Id="rId1" Type="http://schemas.openxmlformats.org/officeDocument/2006/relationships/slideLayout" Target="../slideLayouts/slideLayout4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 /><Relationship Id="rId2" Type="http://schemas.openxmlformats.org/officeDocument/2006/relationships/image" Target="../media/image7.jpg" /><Relationship Id="rId1" Type="http://schemas.openxmlformats.org/officeDocument/2006/relationships/slideLayout" Target="../slideLayouts/slideLayout4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335795D-A456-0F03-5CF0-DF9865A3FD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796033"/>
            <a:ext cx="9144000" cy="1655762"/>
          </a:xfrm>
        </p:spPr>
        <p:txBody>
          <a:bodyPr/>
          <a:lstStyle/>
          <a:p>
            <a:r>
              <a:rPr lang="en-US" dirty="0"/>
              <a:t>Mahek Intekhan Alam Inamdar (505)</a:t>
            </a:r>
          </a:p>
          <a:p>
            <a:r>
              <a:rPr lang="en-US" dirty="0"/>
              <a:t>Madhura Anil Sawant(520)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C877A2-08D5-2BDD-98F8-1CF92AC6A7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2739" y="1095522"/>
            <a:ext cx="4706520" cy="346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627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07C4166-DEB4-AB28-0CDA-BAF1C22EA27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2516232"/>
            <a:ext cx="5528603" cy="4102707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A8A78DE-5529-A9B5-0C8F-82FFAF7A9DC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16232"/>
            <a:ext cx="5411372" cy="3926771"/>
          </a:xfrm>
        </p:spPr>
      </p:pic>
    </p:spTree>
    <p:extLst>
      <p:ext uri="{BB962C8B-B14F-4D97-AF65-F5344CB8AC3E}">
        <p14:creationId xmlns:p14="http://schemas.microsoft.com/office/powerpoint/2010/main" val="139367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4516871-1CA6-6E67-2A96-3ECA889FFD9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39" y="2506662"/>
            <a:ext cx="6019800" cy="4351338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7EE31F9-0C0A-EC42-EB71-8E86247765B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080" y="2506662"/>
            <a:ext cx="6019800" cy="4351338"/>
          </a:xfrm>
        </p:spPr>
      </p:pic>
    </p:spTree>
    <p:extLst>
      <p:ext uri="{BB962C8B-B14F-4D97-AF65-F5344CB8AC3E}">
        <p14:creationId xmlns:p14="http://schemas.microsoft.com/office/powerpoint/2010/main" val="2554125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1816322-4841-FFE7-A847-B6927386976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92144"/>
            <a:ext cx="6372665" cy="4465856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EB3A513-E585-5638-49DB-4554F455688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3342" y="2303951"/>
            <a:ext cx="5543843" cy="4554049"/>
          </a:xfrm>
        </p:spPr>
      </p:pic>
    </p:spTree>
    <p:extLst>
      <p:ext uri="{BB962C8B-B14F-4D97-AF65-F5344CB8AC3E}">
        <p14:creationId xmlns:p14="http://schemas.microsoft.com/office/powerpoint/2010/main" val="24715967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4B3A4-B530-52AE-3CBA-592963426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PERSONA-BUILDING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73DA2-1390-887F-3A72-4EB051E02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INTRODUCTION</a:t>
            </a:r>
          </a:p>
          <a:p>
            <a:pPr marL="0" indent="0">
              <a:buNone/>
            </a:pPr>
            <a:r>
              <a:rPr lang="en-US" dirty="0"/>
              <a:t>Road accidents continue to be a leading cause of death disabilities and hospitalization in the country despite our commitment and efforts.</a:t>
            </a:r>
          </a:p>
          <a:p>
            <a:pPr marL="0" indent="0">
              <a:buNone/>
            </a:pPr>
            <a:r>
              <a:rPr lang="en-US" dirty="0"/>
              <a:t>As per the report a total number of accident 1.7 lakh road accidents have been reported in the year 2023.</a:t>
            </a:r>
          </a:p>
          <a:p>
            <a:pPr marL="0" indent="0">
              <a:buNone/>
            </a:pPr>
            <a:r>
              <a:rPr lang="en-US" dirty="0"/>
              <a:t>If somebody is going by two lane road from his/her left side so the front person is expected to cross by right side (his left side). It is not so it may lead to accident.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34686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BFDB7-4101-9BD8-82DB-DA02E38553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151" y="2096085"/>
            <a:ext cx="7484012" cy="50854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0" dirty="0"/>
              <a:t>Name : John Williams</a:t>
            </a:r>
            <a:br>
              <a:rPr lang="en-US" sz="2800" b="0" dirty="0"/>
            </a:br>
            <a:r>
              <a:rPr lang="en-US" sz="2800" b="0" dirty="0"/>
              <a:t>Age : 38</a:t>
            </a:r>
            <a:br>
              <a:rPr lang="en-US" sz="2800" b="0" dirty="0"/>
            </a:br>
            <a:r>
              <a:rPr lang="en-US" sz="2800" b="0" dirty="0"/>
              <a:t>Occupation : Public Safety Advocate</a:t>
            </a:r>
            <a:br>
              <a:rPr lang="en-US" sz="2800" b="0" dirty="0"/>
            </a:br>
            <a:r>
              <a:rPr lang="en-US" sz="2800" b="0" dirty="0"/>
              <a:t>Location : Suburban area, frequently drives on highways and in urban setting</a:t>
            </a:r>
            <a:br>
              <a:rPr lang="en-US" sz="2800" b="0" dirty="0"/>
            </a:br>
            <a:r>
              <a:rPr lang="en-US" sz="2800" b="0" dirty="0"/>
              <a:t>Driving Experience : 15 years</a:t>
            </a:r>
            <a:br>
              <a:rPr lang="en-US" sz="2800" dirty="0"/>
            </a:br>
            <a:r>
              <a:rPr lang="en-US" sz="2800" b="1" dirty="0"/>
              <a:t>Demographics </a:t>
            </a:r>
            <a:br>
              <a:rPr lang="en-US" sz="2800" dirty="0"/>
            </a:br>
            <a:r>
              <a:rPr lang="en-US" sz="2800" b="0" dirty="0"/>
              <a:t>Gender : Male</a:t>
            </a:r>
            <a:br>
              <a:rPr lang="en-US" sz="2800" b="0" dirty="0"/>
            </a:br>
            <a:r>
              <a:rPr lang="en-US" sz="2800" b="0" dirty="0"/>
              <a:t>Income : 60k</a:t>
            </a:r>
            <a:br>
              <a:rPr lang="en-US" sz="2800" b="0" dirty="0"/>
            </a:br>
            <a:r>
              <a:rPr lang="en-US" sz="2800" b="0" dirty="0"/>
              <a:t>Education : Bachelor’s in Public Health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EE26C51-5F37-15B4-1128-C57CE20D0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3163" y="2463867"/>
            <a:ext cx="360045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2392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DFC8D-F345-726E-7887-BC1F1E84D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2501" y="910407"/>
            <a:ext cx="5157787" cy="82391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ONLINE BEHAVIUOR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26635D-278A-5E5E-F58C-F9A6EBFEA9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418" y="2441696"/>
            <a:ext cx="5157787" cy="5365751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Actively participates in forums and social media groups related to road safety and urban planning.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Consumes educational content, such as blog, videos and infographics about accident prevention.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Engages with local government websites and apps that promotes safety.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97ACCF-B821-16ED-0D78-F3BD60E784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86748" y="1026942"/>
            <a:ext cx="5183188" cy="82391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FRUSTRATION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2C9421-C10F-8572-2DF2-A41A337484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0288" y="2441696"/>
            <a:ext cx="6461712" cy="4198131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Distraction :</a:t>
            </a:r>
            <a:r>
              <a:rPr lang="en-US" sz="2800" dirty="0"/>
              <a:t> John often gets distracted by his phone and work related calls, which makes him anxious about not fully focusing on the road.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Heavy traffic :</a:t>
            </a:r>
            <a:r>
              <a:rPr lang="en-US" sz="2800" dirty="0"/>
              <a:t>  When there is heavy traffic, especially during peak hours, it can cause delays and create a sense of frustration.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Limited passing zones :</a:t>
            </a:r>
            <a:r>
              <a:rPr lang="en-US" sz="2800" dirty="0"/>
              <a:t> Two-lane roads often lack designated passing lanes, which means you may get stuck behind a slower vehicle for a long time, especially on winding or hilly roads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044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4">
            <a:extLst>
              <a:ext uri="{FF2B5EF4-FFF2-40B4-BE49-F238E27FC236}">
                <a16:creationId xmlns:a16="http://schemas.microsoft.com/office/drawing/2014/main" id="{63A83419-0C53-8408-02C6-DB7516D7A4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213" y="916697"/>
            <a:ext cx="5157787" cy="823913"/>
          </a:xfrm>
        </p:spPr>
        <p:txBody>
          <a:bodyPr/>
          <a:lstStyle/>
          <a:p>
            <a:r>
              <a:rPr lang="en-US" sz="2400" b="1" dirty="0">
                <a:solidFill>
                  <a:schemeClr val="bg1"/>
                </a:solidFill>
              </a:rPr>
              <a:t>MOTIVATIONS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742FDFB-D29A-DFE1-45EA-45618E15B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2502" y="2138289"/>
            <a:ext cx="5157787" cy="4881368"/>
          </a:xfrm>
        </p:spPr>
        <p:txBody>
          <a:bodyPr>
            <a:normAutofit fontScale="85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Ensuring a safe driving environment for his family.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Staying updated with advanced driving technologies that enhance safety.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Reducing driving stress, especially in challenging conditions ( heavy traffic, adverse weather, etc.)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Interested in technologies that can reduce the accidents, particularly those caused by distractions or human error.</a:t>
            </a:r>
          </a:p>
          <a:p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BCEFC08-C1B2-BA05-C045-A3B2323095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3043" y="916697"/>
            <a:ext cx="5183188" cy="82391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INFLUENCES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2F507EF-076C-4B92-AD66-A3114E24A1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6944" y="2293034"/>
            <a:ext cx="5183188" cy="4881368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rebuchet MS" panose="020B0603020202020204" pitchFamily="34" charset="0"/>
              </a:rPr>
              <a:t>Around two weeks ago, John was going on two lane road.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rebuchet MS" panose="020B0603020202020204" pitchFamily="34" charset="0"/>
              </a:rPr>
              <a:t>A car </a:t>
            </a:r>
            <a:r>
              <a:rPr lang="en-US" sz="2800" dirty="0"/>
              <a:t>coming</a:t>
            </a:r>
            <a:r>
              <a:rPr lang="en-US" sz="2800" dirty="0">
                <a:latin typeface="Trebuchet MS" panose="020B0603020202020204" pitchFamily="34" charset="0"/>
              </a:rPr>
              <a:t> from his front side overtaking a truck. While overtaking a car came in front of his car and they meet with an accident but there was no huge loss.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rebuchet MS" panose="020B0603020202020204" pitchFamily="34" charset="0"/>
              </a:rPr>
              <a:t>He want sensor or a product which stop vehicle who are on wrong side.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350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476BAF6-67C6-2A1A-06A4-63D1480FA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8213" y="668338"/>
            <a:ext cx="5157787" cy="823912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NEEDS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AE33D47-0D29-7D5F-44D0-AB5990A7A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8213" y="2433710"/>
            <a:ext cx="8529295" cy="3460531"/>
          </a:xfrm>
        </p:spPr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Reliability :</a:t>
            </a:r>
            <a:r>
              <a:rPr lang="en-US" sz="2400" dirty="0"/>
              <a:t> Expects the system to function consistently, especially in high-risk situations (e.g. automatic emergency braking when a vehicle suddenly cuts in)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Ease of use : </a:t>
            </a:r>
            <a:r>
              <a:rPr lang="en-US" sz="2400" dirty="0"/>
              <a:t>A simple, easy to understand interface for system settings. John needs to quickly adjust settings (e.g. sensitivity of collision warnings) without confusion.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/>
              <a:t>Education : </a:t>
            </a:r>
            <a:r>
              <a:rPr lang="en-US" sz="2400" dirty="0"/>
              <a:t>Would like some guidance or training on how the system works, ideally through tutorials or in vehicle prompts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010587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DCFE174-3B48-9577-6B81-DB1568112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10515600" cy="929103"/>
          </a:xfrm>
        </p:spPr>
        <p:txBody>
          <a:bodyPr/>
          <a:lstStyle/>
          <a:p>
            <a:r>
              <a:rPr lang="en-US" sz="4400" b="1" dirty="0">
                <a:solidFill>
                  <a:schemeClr val="bg1"/>
                </a:solidFill>
              </a:rPr>
              <a:t>EMPATHY MAP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8B63ABB-BFCF-F0D5-2A40-74FF812D1C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22" y="1420202"/>
            <a:ext cx="11479238" cy="5437798"/>
          </a:xfrm>
        </p:spPr>
      </p:pic>
    </p:spTree>
    <p:extLst>
      <p:ext uri="{BB962C8B-B14F-4D97-AF65-F5344CB8AC3E}">
        <p14:creationId xmlns:p14="http://schemas.microsoft.com/office/powerpoint/2010/main" val="1429151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Google Shape;35;p1"/>
          <p:cNvGraphicFramePr/>
          <p:nvPr/>
        </p:nvGraphicFramePr>
        <p:xfrm>
          <a:off x="0" y="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{213BA0A3-16C6-4029-AF18-43CB37725283}</a:tableStyleId>
              </a:tblPr>
              <a:tblGrid>
                <a:gridCol w="2039825"/>
                <a:gridCol w="2024175"/>
                <a:gridCol w="2032000"/>
                <a:gridCol w="2032000"/>
                <a:gridCol w="2032000"/>
                <a:gridCol w="2032000"/>
              </a:tblGrid>
              <a:tr h="7033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Century Gothic"/>
                        <a:buNone/>
                        <a:defRPr sz="1400" u="none" cap="none" strike="noStrike"/>
                      </a:pPr>
                      <a:r>
                        <a:rPr lang="en-US" sz="2400">
                          <a:solidFill>
                            <a:schemeClr val="dk1"/>
                          </a:solidFill>
                        </a:rPr>
                        <a:t>Awarenss</a:t>
                      </a:r>
                      <a:endParaRPr sz="24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t/>
                      </a:r>
                      <a:endParaRPr sz="2400"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Century Gothic"/>
                        <a:buNone/>
                        <a:defRPr sz="1400" u="none" cap="none" strike="noStrike"/>
                      </a:pPr>
                      <a:r>
                        <a:rPr lang="en-US" sz="2400">
                          <a:solidFill>
                            <a:schemeClr val="dk1"/>
                          </a:solidFill>
                        </a:rPr>
                        <a:t>Research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t/>
                      </a:r>
                      <a:endParaRPr sz="2400"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Century Gothic"/>
                        <a:buNone/>
                        <a:defRPr sz="1400" u="none" cap="none" strike="noStrike"/>
                      </a:pPr>
                      <a:r>
                        <a:rPr lang="en-US" sz="2400">
                          <a:solidFill>
                            <a:schemeClr val="dk1"/>
                          </a:solidFill>
                        </a:rPr>
                        <a:t>Consideration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t/>
                      </a:r>
                      <a:endParaRPr sz="2400"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Century Gothic"/>
                        <a:buNone/>
                        <a:defRPr sz="1400" u="none" cap="none" strike="noStrike"/>
                      </a:pPr>
                      <a:r>
                        <a:rPr lang="en-US" sz="2400">
                          <a:solidFill>
                            <a:schemeClr val="dk1"/>
                          </a:solidFill>
                        </a:rPr>
                        <a:t>Construct</a:t>
                      </a:r>
                      <a:endParaRPr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t/>
                      </a:r>
                      <a:endParaRPr sz="2400"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Century Gothic"/>
                        <a:buNone/>
                        <a:defRPr sz="1400" u="none" cap="none" strike="noStrike"/>
                      </a:pPr>
                      <a:r>
                        <a:rPr lang="en-US" sz="2400">
                          <a:solidFill>
                            <a:schemeClr val="dk1"/>
                          </a:solidFill>
                        </a:rPr>
                        <a:t>Post Constuct</a:t>
                      </a:r>
                      <a:endParaRPr sz="24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t/>
                      </a:r>
                      <a:endParaRPr sz="2400"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</a:tr>
              <a:tr h="979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000"/>
                        <a:buFont typeface="Century Gothic"/>
                        <a:buNone/>
                        <a:defRPr sz="1400" u="none" cap="none" strike="noStrike"/>
                      </a:pPr>
                      <a:r>
                        <a:rPr b="1" lang="en-US" sz="2000"/>
                        <a:t>Customer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t/>
                      </a:r>
                      <a:endParaRPr b="1" sz="2000"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  <a:defRPr sz="1400" u="none" cap="none" strike="noStrike"/>
                      </a:pPr>
                      <a:r>
                        <a:rPr lang="en-US" sz="1800"/>
                        <a:t>John Williams(38)is an public safety advocate.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  <a:defRPr sz="1400" u="none" cap="none" strike="noStrike"/>
                      </a:pPr>
                      <a:r>
                        <a:rPr lang="en-US" sz="1800"/>
                        <a:t>Conduct surveys to understand driving habits and awareness and  concerns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  <a:defRPr sz="1400" u="none" cap="none" strike="noStrike"/>
                      </a:pPr>
                      <a:r>
                        <a:rPr lang="en-US" sz="1800"/>
                        <a:t>Improve road infrastructure in high-risk zones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Launch public awareness campaigns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Use tools like surveys ,public satisfication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</a:tr>
              <a:tr h="979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b="1" lang="en-US" sz="2000"/>
                        <a:t>Thoughts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  <a:defRPr sz="1400" u="none" cap="none" strike="noStrike"/>
                      </a:pPr>
                      <a:r>
                        <a:rPr lang="en-US" sz="1800"/>
                        <a:t>Road accidents can happen to anyone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What tools or apps can helps?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How much effort does this requires?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How will this affect my daily routine?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Has this reduced my risk?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</a:tr>
              <a:tr h="979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b="1" lang="en-US" sz="2000"/>
                        <a:t>Feelings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Century Gothic"/>
                        <a:buNone/>
                        <a:defRPr sz="1400" u="none" cap="none" strike="noStrike"/>
                      </a:pPr>
                      <a:r>
                        <a:rPr lang="en-US" sz="1800"/>
                        <a:t>Curiosity about personal safety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Confusion about options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Reassurance from success stories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Determination to improve safety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Satisfied  from reduced risks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</a:tr>
              <a:tr h="979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b="1" lang="en-US" sz="2000"/>
                        <a:t>Action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Haring and discussing safety campaigns with peers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Downloading safety apps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Attending workshops,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Speaking with experts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Consistently using safety tools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Sharing personal experiences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</a:tr>
              <a:tr h="979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b="1" lang="en-US" sz="2000"/>
                        <a:t>Pain points 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Difficulty identifying credible sources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Limited localized  data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Lack of community participation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Time required to learn and adapt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Feeling isolated if others don’t participate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</a:tr>
              <a:tr h="979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b="1" lang="en-US" sz="2000"/>
                        <a:t>Touch points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News reports oe accident statistics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Apps promoting safe driving behaviour</a:t>
                      </a:r>
                      <a:endParaRPr sz="1800"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Road safety workshops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Installation of safety tools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defRPr sz="1400" u="none" cap="none" strike="noStrike"/>
                      </a:pPr>
                      <a:r>
                        <a:rPr lang="en-US" sz="1800"/>
                        <a:t>Regularly reading updates on safety initiatives</a:t>
                      </a:r>
                      <a:endParaRPr/>
                    </a:p>
                  </a:txBody>
                  <a:tcPr marT="45725" marB="45725" marR="91450" marL="91450">
                    <a:solidFill>
                      <a:schemeClr val="accent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DB845-D777-6FF8-7475-B53E87A4C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342" y="1417638"/>
            <a:ext cx="9412458" cy="546100"/>
          </a:xfrm>
        </p:spPr>
        <p:txBody>
          <a:bodyPr>
            <a:normAutofit fontScale="90000"/>
          </a:bodyPr>
          <a:lstStyle/>
          <a:p>
            <a:r>
              <a:rPr lang="en-US" sz="4400" b="1" dirty="0"/>
              <a:t>PROBLEM SELECTION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46FB8-4696-510D-AACE-187F63C08B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1342" y="2718594"/>
            <a:ext cx="9707880" cy="4351338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sz="2000" dirty="0"/>
              <a:t>Hydroponic Farming</a:t>
            </a:r>
          </a:p>
          <a:p>
            <a:pPr marL="514350" indent="-514350">
              <a:buAutoNum type="arabicPeriod"/>
            </a:pPr>
            <a:r>
              <a:rPr lang="en-US" sz="2000" dirty="0"/>
              <a:t>Earthquake Detector Alarm</a:t>
            </a:r>
          </a:p>
          <a:p>
            <a:pPr marL="514350" indent="-514350">
              <a:buAutoNum type="arabicPeriod"/>
            </a:pPr>
            <a:r>
              <a:rPr lang="en-US" sz="2000" dirty="0"/>
              <a:t>Automatic Streetlight </a:t>
            </a:r>
          </a:p>
          <a:p>
            <a:pPr marL="514350" indent="-514350">
              <a:buAutoNum type="arabicPeriod"/>
            </a:pPr>
            <a:r>
              <a:rPr lang="en-US" sz="2000" dirty="0"/>
              <a:t>Rain Water Harvesting</a:t>
            </a:r>
          </a:p>
          <a:p>
            <a:pPr marL="514350" indent="-514350">
              <a:buAutoNum type="arabicPeriod"/>
            </a:pPr>
            <a:r>
              <a:rPr lang="en-US" sz="2000" dirty="0"/>
              <a:t>Road Accident Prevention System</a:t>
            </a:r>
          </a:p>
        </p:txBody>
      </p:sp>
    </p:spTree>
    <p:extLst>
      <p:ext uri="{BB962C8B-B14F-4D97-AF65-F5344CB8AC3E}">
        <p14:creationId xmlns:p14="http://schemas.microsoft.com/office/powerpoint/2010/main" val="41040337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5356BB-3DB2-9FDE-0012-242CE138F1A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76776" y="2546252"/>
            <a:ext cx="4678272" cy="3630711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ED4F1A5-87EA-F198-51B6-A256F2415D6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428934" y="2546252"/>
            <a:ext cx="4678271" cy="3630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357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E259734-304C-6E1F-1C37-4B62267D3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059" y="615452"/>
            <a:ext cx="9339881" cy="5627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9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6184E-8595-1EAF-84CD-3498F839E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3088"/>
            <a:ext cx="10515600" cy="900967"/>
          </a:xfrm>
        </p:spPr>
        <p:txBody>
          <a:bodyPr/>
          <a:lstStyle/>
          <a:p>
            <a:r>
              <a:rPr lang="en-US" sz="4400" b="1" dirty="0">
                <a:solidFill>
                  <a:schemeClr val="bg1"/>
                </a:solidFill>
              </a:rPr>
              <a:t>Finalization of Problem 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131E4-7C6A-4DDE-4171-70856748D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22695"/>
            <a:ext cx="9340947" cy="4375052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rgbClr val="FF0000"/>
                </a:solidFill>
              </a:rPr>
              <a:t>Road accident prevention system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3200" b="1" dirty="0"/>
              <a:t>PROBLEM STATEMENT:-</a:t>
            </a:r>
          </a:p>
          <a:p>
            <a:pPr marL="0" indent="0">
              <a:buNone/>
            </a:pPr>
            <a:r>
              <a:rPr lang="en-US" sz="2800" dirty="0"/>
              <a:t>  Road accidents continue to be a leading cause of death disabilities and hospitalization in the country despite our comment and efforts. </a:t>
            </a:r>
          </a:p>
          <a:p>
            <a:pPr marL="0" indent="0">
              <a:buNone/>
            </a:pPr>
            <a:r>
              <a:rPr lang="en-US" sz="2800" dirty="0"/>
              <a:t>  If somebody is going by to two lane road from his/her left side so the front person is expected to cross by right side (his left) side. It is not so it may lead to accident.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b="1" dirty="0"/>
              <a:t>SOLUTION:-</a:t>
            </a:r>
          </a:p>
          <a:p>
            <a:pPr marL="0" indent="0">
              <a:buNone/>
            </a:pPr>
            <a:r>
              <a:rPr lang="en-US" sz="3200" dirty="0"/>
              <a:t>   </a:t>
            </a:r>
            <a:r>
              <a:rPr lang="en-US" sz="3000" dirty="0"/>
              <a:t>If the vehicle is coming wrong way our safety device will put a barrier to the vehicle this will help to mitigate the accidents.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325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96F14-EC7A-8E14-4202-C27A825AD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709" y="668337"/>
            <a:ext cx="9353658" cy="1012295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ADVANTAGES AND DISADVANTAGES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9B6B1D-715B-BE64-F658-116C4A32D5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</a:rPr>
              <a:t>ADVANTAGES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822A1-7A4A-97F7-B187-FD5C356F05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0723" y="2757268"/>
            <a:ext cx="5259388" cy="399510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lnSpc>
                <a:spcPct val="120000"/>
              </a:lnSpc>
              <a:buFont typeface="+mj-lt"/>
              <a:buAutoNum type="arabicParenR"/>
            </a:pPr>
            <a:r>
              <a:rPr lang="en-US" dirty="0"/>
              <a:t>Main advantage: prevent over-    speeding thus minimize in accident.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arenR"/>
            </a:pPr>
            <a:r>
              <a:rPr lang="en-US" dirty="0"/>
              <a:t>Gives a changes for pedestrians to cross the roads. 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arenR"/>
            </a:pPr>
            <a:r>
              <a:rPr lang="en-US" dirty="0"/>
              <a:t>Not only accident but also huge damage for vehicle are lies and to cover them they had to pay thousands.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arenR"/>
            </a:pPr>
            <a:r>
              <a:rPr lang="en-US" dirty="0"/>
              <a:t>Reducing accident and saving lives on roads 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arenR"/>
            </a:pPr>
            <a:r>
              <a:rPr lang="en-US" dirty="0"/>
              <a:t>Reduced head on and intersection crashes.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5FDF94-212E-58DF-F440-6C7733F5E9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27520" y="1933355"/>
            <a:ext cx="5259388" cy="823912"/>
          </a:xfrm>
        </p:spPr>
        <p:txBody>
          <a:bodyPr/>
          <a:lstStyle/>
          <a:p>
            <a:r>
              <a:rPr lang="en-US" sz="2400" b="1" dirty="0">
                <a:solidFill>
                  <a:schemeClr val="tx1"/>
                </a:solidFill>
              </a:rPr>
              <a:t>DISADVANTAGES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735CE8-AB5A-6E7D-B20D-C092029D9B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1891" y="2757267"/>
            <a:ext cx="5259388" cy="3995103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lnSpc>
                <a:spcPct val="120000"/>
              </a:lnSpc>
              <a:buFont typeface="+mj-lt"/>
              <a:buAutoNum type="arabicParenR"/>
            </a:pPr>
            <a:r>
              <a:rPr lang="en-US" dirty="0"/>
              <a:t>Every vehicles are supposed to break their speed to cross speed breakers safely this is major disadvantage for emergency vehicle like ambulance, fire brigades, etc.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arenR"/>
            </a:pPr>
            <a:r>
              <a:rPr lang="en-US" dirty="0"/>
              <a:t> Implementation compleraty.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arenR"/>
            </a:pPr>
            <a:r>
              <a:rPr lang="en-US" dirty="0"/>
              <a:t> Resource to change. 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arenR"/>
            </a:pPr>
            <a:r>
              <a:rPr lang="en-US" dirty="0"/>
              <a:t> Resistance to change. 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arenR"/>
            </a:pPr>
            <a:r>
              <a:rPr lang="en-US" dirty="0"/>
              <a:t> Potential overemphasis on infrastructure.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645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B95E5-9729-C10E-7D5A-D7BF15E508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893" y="610289"/>
            <a:ext cx="10608212" cy="1280795"/>
          </a:xfrm>
        </p:spPr>
        <p:txBody>
          <a:bodyPr>
            <a:normAutofit fontScale="90000"/>
          </a:bodyPr>
          <a:lstStyle/>
          <a:p>
            <a:r>
              <a:rPr lang="en-US" sz="4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Customer Survey Feedback Form</a:t>
            </a:r>
            <a:br>
              <a:rPr lang="en-US" sz="4400" kern="100" dirty="0">
                <a:solidFill>
                  <a:schemeClr val="accent6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the vehicle is coming wrong way our safety will put a barrier to the vehicle this will help to mitigate the accidents.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E110C7-665D-6AA7-3691-A098FC38E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198" y="1997613"/>
            <a:ext cx="10481602" cy="41793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Email : 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BDF11A6-4402-E2DB-8223-0363C822C0B7}"/>
              </a:ext>
            </a:extLst>
          </p:cNvPr>
          <p:cNvCxnSpPr/>
          <p:nvPr/>
        </p:nvCxnSpPr>
        <p:spPr>
          <a:xfrm>
            <a:off x="2039815" y="2321169"/>
            <a:ext cx="420624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72E87C29-2E08-8516-AB30-2AE928B2CC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8615" y="2857782"/>
            <a:ext cx="5655212" cy="313753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76531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9352A6-A202-91FD-6191-71440A1481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744" y="2447778"/>
            <a:ext cx="12037255" cy="441022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1.Does the product is useful for mitigation due to accidents due to wrong side    driving?</a:t>
            </a:r>
          </a:p>
          <a:p>
            <a:pPr marL="0" indent="0">
              <a:buNone/>
            </a:pPr>
            <a:r>
              <a:rPr lang="en-US" dirty="0"/>
              <a:t>    ⃝ Yes                           ⃝ No</a:t>
            </a:r>
          </a:p>
          <a:p>
            <a:pPr marL="0" indent="0">
              <a:buNone/>
            </a:pPr>
            <a:r>
              <a:rPr lang="en-US" dirty="0"/>
              <a:t>2.Do you feel our product work softly?</a:t>
            </a:r>
          </a:p>
          <a:p>
            <a:pPr marL="0" indent="0">
              <a:buNone/>
            </a:pPr>
            <a:r>
              <a:rPr lang="en-US" dirty="0"/>
              <a:t>     ⃝ Yes                           ⃝  No</a:t>
            </a:r>
          </a:p>
          <a:p>
            <a:pPr marL="0" indent="0">
              <a:buNone/>
            </a:pPr>
            <a:r>
              <a:rPr lang="en-US" dirty="0"/>
              <a:t>3.Do you feel our product is sustainable?</a:t>
            </a:r>
          </a:p>
          <a:p>
            <a:pPr marL="0" indent="0">
              <a:buNone/>
            </a:pPr>
            <a:r>
              <a:rPr lang="en-US" dirty="0"/>
              <a:t>     ⃝ Yes                           ⃝ No</a:t>
            </a:r>
          </a:p>
          <a:p>
            <a:pPr marL="0" indent="0">
              <a:buNone/>
            </a:pPr>
            <a:r>
              <a:rPr lang="en-US" dirty="0"/>
              <a:t>4. Is any funding is available by government for this product?</a:t>
            </a:r>
          </a:p>
          <a:p>
            <a:pPr marL="0" indent="0">
              <a:buNone/>
            </a:pPr>
            <a:r>
              <a:rPr lang="en-US" dirty="0"/>
              <a:t>      ⃝ Yes                          ⃝  No</a:t>
            </a:r>
          </a:p>
          <a:p>
            <a:pPr marL="0" indent="0">
              <a:buNone/>
            </a:pPr>
            <a:r>
              <a:rPr lang="en-US" dirty="0"/>
              <a:t>5. Do you feel our product will harm the environment?</a:t>
            </a:r>
          </a:p>
          <a:p>
            <a:pPr marL="0" indent="0">
              <a:buNone/>
            </a:pPr>
            <a:r>
              <a:rPr lang="en-US" dirty="0"/>
              <a:t>      ⃝  Yes                         ⃝  No</a:t>
            </a:r>
          </a:p>
          <a:p>
            <a:pPr marL="0" indent="0">
              <a:buNone/>
            </a:pPr>
            <a:r>
              <a:rPr lang="en-US" dirty="0"/>
              <a:t>6.Does climatic conditions affect on the product?</a:t>
            </a:r>
          </a:p>
          <a:p>
            <a:pPr marL="0" indent="0">
              <a:buNone/>
            </a:pPr>
            <a:r>
              <a:rPr lang="en-US" dirty="0"/>
              <a:t>      ⃝  Yes                         ⃝  No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4287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20C32-FC60-280C-CA7D-B3A8E0708B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321168"/>
            <a:ext cx="12192000" cy="453683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7. Which condition affect the most?(Heavy rains or extreme heat)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8.What is expected lifespan of our product?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9. How would you rate the product?</a:t>
            </a:r>
          </a:p>
          <a:p>
            <a:pPr marL="0" indent="0">
              <a:buNone/>
            </a:pPr>
            <a:r>
              <a:rPr lang="en-US" dirty="0"/>
              <a:t>     1         2          3          4          5</a:t>
            </a:r>
          </a:p>
          <a:p>
            <a:pPr marL="0" indent="0">
              <a:buNone/>
            </a:pPr>
            <a:r>
              <a:rPr lang="en-US" dirty="0"/>
              <a:t>                 </a:t>
            </a:r>
          </a:p>
          <a:p>
            <a:pPr marL="0" indent="0">
              <a:buNone/>
            </a:pPr>
            <a:r>
              <a:rPr lang="en-US" dirty="0"/>
              <a:t>      </a:t>
            </a:r>
          </a:p>
          <a:p>
            <a:pPr marL="0" indent="0">
              <a:buNone/>
            </a:pPr>
            <a:r>
              <a:rPr lang="en-US" dirty="0"/>
              <a:t>10.Suggest your ideas to improve the product.</a:t>
            </a:r>
          </a:p>
          <a:p>
            <a:pPr marL="0" indent="0">
              <a:buNone/>
            </a:pPr>
            <a:r>
              <a:rPr lang="en-US" dirty="0"/>
              <a:t>            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F6F655-B60F-5D00-18B4-6BB822171718}"/>
              </a:ext>
            </a:extLst>
          </p:cNvPr>
          <p:cNvCxnSpPr>
            <a:cxnSpLocks/>
          </p:cNvCxnSpPr>
          <p:nvPr/>
        </p:nvCxnSpPr>
        <p:spPr>
          <a:xfrm>
            <a:off x="431407" y="3991708"/>
            <a:ext cx="889078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07E144E-D54D-5D85-4482-55CEDB11FFC6}"/>
              </a:ext>
            </a:extLst>
          </p:cNvPr>
          <p:cNvCxnSpPr/>
          <p:nvPr/>
        </p:nvCxnSpPr>
        <p:spPr>
          <a:xfrm>
            <a:off x="436097" y="3024553"/>
            <a:ext cx="665401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A5F30A04-57C5-60CF-DF83-E8CBBF9F31D0}"/>
              </a:ext>
            </a:extLst>
          </p:cNvPr>
          <p:cNvSpPr/>
          <p:nvPr/>
        </p:nvSpPr>
        <p:spPr>
          <a:xfrm>
            <a:off x="431407" y="5219138"/>
            <a:ext cx="323557" cy="267271"/>
          </a:xfrm>
          <a:prstGeom prst="star5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DFC4A78-C676-8A78-F8AB-3756CD4BB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427" y="5219138"/>
            <a:ext cx="371888" cy="29873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0BA57B-BB4D-C10C-0273-6CFF3A144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391" y="5275489"/>
            <a:ext cx="371888" cy="2987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E31F6C3-239F-FA8A-FC39-3C2AE4909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553" y="5231624"/>
            <a:ext cx="371888" cy="29873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6AACB34-CBCD-3CF1-F833-26128357F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011" y="5275489"/>
            <a:ext cx="371888" cy="29873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8543A14-AF12-B39F-9513-28B00D76CDEF}"/>
              </a:ext>
            </a:extLst>
          </p:cNvPr>
          <p:cNvCxnSpPr/>
          <p:nvPr/>
        </p:nvCxnSpPr>
        <p:spPr>
          <a:xfrm>
            <a:off x="418052" y="6471138"/>
            <a:ext cx="6365633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0213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36BFF-2157-125E-7F90-57F694CE0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FEEDBACK ANALYSIS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9CC9E45-F461-6974-688B-5320F7D636E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715064"/>
            <a:ext cx="5748998" cy="4142936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69812D9-9818-2E3E-27A9-E9A7B79822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443003" y="2715064"/>
            <a:ext cx="5223168" cy="3896751"/>
          </a:xfrm>
        </p:spPr>
      </p:pic>
    </p:spTree>
    <p:extLst>
      <p:ext uri="{BB962C8B-B14F-4D97-AF65-F5344CB8AC3E}">
        <p14:creationId xmlns:p14="http://schemas.microsoft.com/office/powerpoint/2010/main" val="1720468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B661842-C32B-154E-C0D8-7D1DE83A728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84" y="2412655"/>
            <a:ext cx="5272910" cy="4120482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553D845-1BB0-C111-298C-A530A5CEE28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23669" y="2322476"/>
            <a:ext cx="5568331" cy="4351337"/>
          </a:xfrm>
        </p:spPr>
      </p:pic>
    </p:spTree>
    <p:extLst>
      <p:ext uri="{BB962C8B-B14F-4D97-AF65-F5344CB8AC3E}">
        <p14:creationId xmlns:p14="http://schemas.microsoft.com/office/powerpoint/2010/main" val="12457351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 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